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3"/>
    <p:sldId id="275" r:id="rId4"/>
    <p:sldId id="279" r:id="rId5"/>
    <p:sldId id="276" r:id="rId6"/>
    <p:sldId id="285" r:id="rId7"/>
  </p:sldIdLst>
  <p:sldSz cx="12192000" cy="6858000"/>
  <p:notesSz cx="6858000" cy="9144000"/>
  <p:embeddedFontLst>
    <p:embeddedFont>
      <p:font typeface="隶书" panose="02010509060101010101" charset="-122"/>
      <p:regular r:id="rId12"/>
    </p:embeddedFont>
    <p:embeddedFont>
      <p:font typeface="汉仪君黑-45简" panose="020B0604020202020204" pitchFamily="34" charset="-122"/>
      <p:regular r:id="rId13"/>
    </p:embeddedFont>
    <p:embeddedFont>
      <p:font typeface="楷体" panose="02010609060101010101" charset="-122"/>
      <p:regular r:id="rId14"/>
    </p:embeddedFont>
    <p:embeddedFont>
      <p:font typeface="华文楷体" panose="02010600040101010101" charset="-122"/>
      <p:regular r:id="rId15"/>
    </p:embeddedFont>
    <p:embeddedFont>
      <p:font typeface="Calibri" panose="020F0502020204030204" charset="0"/>
      <p:regular r:id="rId16"/>
      <p:bold r:id="rId17"/>
      <p:italic r:id="rId18"/>
      <p:boldItalic r:id="rId19"/>
    </p:embeddedFont>
    <p:embeddedFont>
      <p:font typeface="Calibri Light" panose="020F0302020204030204" charset="0"/>
      <p:regular r:id="rId20"/>
      <p:italic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>
    <p:present/>
    <p:sldAll/>
  </p:showPr>
  <p:clrMru>
    <a:srgbClr val="578FB7"/>
    <a:srgbClr val="FBCEC8"/>
    <a:srgbClr val="37A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.xml"/><Relationship Id="rId21" Type="http://schemas.openxmlformats.org/officeDocument/2006/relationships/font" Target="fonts/font10.fntdata"/><Relationship Id="rId20" Type="http://schemas.openxmlformats.org/officeDocument/2006/relationships/font" Target="fonts/font9.fntdata"/><Relationship Id="rId2" Type="http://schemas.openxmlformats.org/officeDocument/2006/relationships/theme" Target="theme/theme1.xml"/><Relationship Id="rId19" Type="http://schemas.openxmlformats.org/officeDocument/2006/relationships/font" Target="fonts/font8.fntdata"/><Relationship Id="rId18" Type="http://schemas.openxmlformats.org/officeDocument/2006/relationships/font" Target="fonts/font7.fntdata"/><Relationship Id="rId17" Type="http://schemas.openxmlformats.org/officeDocument/2006/relationships/font" Target="fonts/font6.fntdata"/><Relationship Id="rId16" Type="http://schemas.openxmlformats.org/officeDocument/2006/relationships/font" Target="fonts/font5.fntdata"/><Relationship Id="rId15" Type="http://schemas.openxmlformats.org/officeDocument/2006/relationships/font" Target="fonts/font4.fntdata"/><Relationship Id="rId14" Type="http://schemas.openxmlformats.org/officeDocument/2006/relationships/font" Target="fonts/font3.fntdata"/><Relationship Id="rId13" Type="http://schemas.openxmlformats.org/officeDocument/2006/relationships/font" Target="fonts/font2.fntdata"/><Relationship Id="rId12" Type="http://schemas.openxmlformats.org/officeDocument/2006/relationships/font" Target="fonts/font1.fntdata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7461192" y="2115127"/>
            <a:ext cx="6724073" cy="4742873"/>
          </a:xfrm>
          <a:custGeom>
            <a:avLst/>
            <a:gdLst>
              <a:gd name="connsiteX0" fmla="*/ 3759200 w 6373091"/>
              <a:gd name="connsiteY0" fmla="*/ 0 h 4742873"/>
              <a:gd name="connsiteX1" fmla="*/ 6373091 w 6373091"/>
              <a:gd name="connsiteY1" fmla="*/ 3297870 h 4742873"/>
              <a:gd name="connsiteX2" fmla="*/ 6373091 w 6373091"/>
              <a:gd name="connsiteY2" fmla="*/ 4742873 h 4742873"/>
              <a:gd name="connsiteX3" fmla="*/ 0 w 6373091"/>
              <a:gd name="connsiteY3" fmla="*/ 4742873 h 474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3091" h="4742873">
                <a:moveTo>
                  <a:pt x="3759200" y="0"/>
                </a:moveTo>
                <a:lnTo>
                  <a:pt x="6373091" y="3297870"/>
                </a:lnTo>
                <a:lnTo>
                  <a:pt x="6373091" y="4742873"/>
                </a:lnTo>
                <a:lnTo>
                  <a:pt x="0" y="4742873"/>
                </a:lnTo>
                <a:close/>
              </a:path>
            </a:pathLst>
          </a:cu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flipV="1">
            <a:off x="9212003" y="-76835"/>
            <a:ext cx="2299854" cy="1265382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9901519" y="-76834"/>
            <a:ext cx="2511461" cy="4718175"/>
          </a:xfrm>
          <a:custGeom>
            <a:avLst/>
            <a:gdLst>
              <a:gd name="connsiteX0" fmla="*/ 1532284 w 2511461"/>
              <a:gd name="connsiteY0" fmla="*/ 0 h 4718175"/>
              <a:gd name="connsiteX1" fmla="*/ 2511461 w 2511461"/>
              <a:gd name="connsiteY1" fmla="*/ 0 h 4718175"/>
              <a:gd name="connsiteX2" fmla="*/ 2511461 w 2511461"/>
              <a:gd name="connsiteY2" fmla="*/ 4718175 h 4718175"/>
              <a:gd name="connsiteX3" fmla="*/ 0 w 2511461"/>
              <a:gd name="connsiteY3" fmla="*/ 1751027 h 471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1461" h="4718175">
                <a:moveTo>
                  <a:pt x="1532284" y="0"/>
                </a:moveTo>
                <a:lnTo>
                  <a:pt x="2511461" y="0"/>
                </a:lnTo>
                <a:lnTo>
                  <a:pt x="2511461" y="4718175"/>
                </a:lnTo>
                <a:lnTo>
                  <a:pt x="0" y="175102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353185" y="1508760"/>
            <a:ext cx="9932035" cy="191389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sz="9600" dirty="0" smtClean="0">
                <a:solidFill>
                  <a:schemeClr val="accent4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本科答辩</a:t>
            </a:r>
            <a:r>
              <a:rPr lang="zh-CN" sz="9600" dirty="0" smtClean="0">
                <a:solidFill>
                  <a:schemeClr val="accent4">
                    <a:lumMod val="75000"/>
                  </a:schemeClr>
                </a:solidFill>
                <a:latin typeface="隶书" panose="02010509060101010101" charset="-122"/>
                <a:ea typeface="隶书" panose="02010509060101010101" charset="-122"/>
                <a:sym typeface="+mn-ea"/>
              </a:rPr>
              <a:t>指南</a:t>
            </a:r>
            <a:endParaRPr lang="zh-CN" sz="9600" dirty="0" smtClean="0">
              <a:solidFill>
                <a:schemeClr val="accent4">
                  <a:lumMod val="75000"/>
                </a:schemeClr>
              </a:solidFill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979737" y="4204821"/>
            <a:ext cx="3986530" cy="953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zh-CN" altLang="en-US" sz="2400" b="0" i="0" spc="900" dirty="0" smtClean="0">
              <a:solidFill>
                <a:srgbClr val="333333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/>
            <a:r>
              <a:rPr lang="en-US" altLang="zh-CN" sz="3200" b="1" i="0" spc="900" dirty="0" smtClean="0">
                <a:solidFill>
                  <a:srgbClr val="0070C0"/>
                </a:solidFill>
                <a:effectLst/>
                <a:latin typeface="方正书宋简体" panose="02010601030101010101" charset="-122"/>
                <a:ea typeface="方正书宋简体" panose="02010601030101010101" charset="-122"/>
                <a:cs typeface="方正书宋简体" panose="02010601030101010101" charset="-122"/>
              </a:rPr>
              <a:t>2024</a:t>
            </a:r>
            <a:r>
              <a:rPr lang="zh-CN" altLang="en-US" sz="3200" b="1" i="0" spc="900" dirty="0" smtClean="0">
                <a:solidFill>
                  <a:srgbClr val="0070C0"/>
                </a:solidFill>
                <a:effectLst/>
                <a:latin typeface="方正书宋简体" panose="02010601030101010101" charset="-122"/>
                <a:ea typeface="方正书宋简体" panose="02010601030101010101" charset="-122"/>
                <a:cs typeface="方正书宋简体" panose="02010601030101010101" charset="-122"/>
              </a:rPr>
              <a:t>年</a:t>
            </a:r>
            <a:r>
              <a:rPr lang="en-US" altLang="zh-CN" sz="3200" b="1" i="0" spc="900" dirty="0" smtClean="0">
                <a:solidFill>
                  <a:srgbClr val="0070C0"/>
                </a:solidFill>
                <a:effectLst/>
                <a:latin typeface="方正书宋简体" panose="02010601030101010101" charset="-122"/>
                <a:ea typeface="方正书宋简体" panose="02010601030101010101" charset="-122"/>
                <a:cs typeface="方正书宋简体" panose="02010601030101010101" charset="-122"/>
              </a:rPr>
              <a:t>12</a:t>
            </a:r>
            <a:r>
              <a:rPr lang="zh-CN" altLang="en-US" sz="3200" b="1" i="0" spc="900" dirty="0" smtClean="0">
                <a:solidFill>
                  <a:srgbClr val="0070C0"/>
                </a:solidFill>
                <a:effectLst/>
                <a:latin typeface="方正书宋简体" panose="02010601030101010101" charset="-122"/>
                <a:ea typeface="方正书宋简体" panose="02010601030101010101" charset="-122"/>
                <a:cs typeface="方正书宋简体" panose="02010601030101010101" charset="-122"/>
              </a:rPr>
              <a:t>月</a:t>
            </a:r>
            <a:r>
              <a:rPr lang="en-US" altLang="zh-CN" sz="3200" b="1" i="0" spc="900" dirty="0" smtClean="0">
                <a:solidFill>
                  <a:srgbClr val="0070C0"/>
                </a:solidFill>
                <a:effectLst/>
                <a:latin typeface="方正书宋简体" panose="02010601030101010101" charset="-122"/>
                <a:ea typeface="方正书宋简体" panose="02010601030101010101" charset="-122"/>
                <a:cs typeface="方正书宋简体" panose="02010601030101010101" charset="-122"/>
              </a:rPr>
              <a:t>4</a:t>
            </a:r>
            <a:r>
              <a:rPr lang="zh-CN" altLang="en-US" sz="3200" b="1" i="0" spc="900" dirty="0" smtClean="0">
                <a:solidFill>
                  <a:srgbClr val="0070C0"/>
                </a:solidFill>
                <a:effectLst/>
                <a:latin typeface="方正书宋简体" panose="02010601030101010101" charset="-122"/>
                <a:ea typeface="方正书宋简体" panose="02010601030101010101" charset="-122"/>
                <a:cs typeface="方正书宋简体" panose="02010601030101010101" charset="-122"/>
              </a:rPr>
              <a:t>日</a:t>
            </a:r>
            <a:endParaRPr lang="zh-CN" altLang="en-US" sz="3200" b="1" i="0" spc="900" dirty="0" smtClean="0">
              <a:solidFill>
                <a:srgbClr val="0070C0"/>
              </a:solidFill>
              <a:effectLst/>
              <a:latin typeface="方正书宋简体" panose="02010601030101010101" charset="-122"/>
              <a:ea typeface="方正书宋简体" panose="02010601030101010101" charset="-122"/>
              <a:cs typeface="方正书宋简体" panose="02010601030101010101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 flipV="1">
            <a:off x="0" y="-650875"/>
            <a:ext cx="3694546" cy="2549236"/>
          </a:xfrm>
          <a:custGeom>
            <a:avLst/>
            <a:gdLst>
              <a:gd name="connsiteX0" fmla="*/ 0 w 3694546"/>
              <a:gd name="connsiteY0" fmla="*/ 2549236 h 2549236"/>
              <a:gd name="connsiteX1" fmla="*/ 3694546 w 3694546"/>
              <a:gd name="connsiteY1" fmla="*/ 2549236 h 2549236"/>
              <a:gd name="connsiteX2" fmla="*/ 1316182 w 3694546"/>
              <a:gd name="connsiteY2" fmla="*/ 0 h 2549236"/>
              <a:gd name="connsiteX3" fmla="*/ 0 w 3694546"/>
              <a:gd name="connsiteY3" fmla="*/ 1410742 h 254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546" h="2549236">
                <a:moveTo>
                  <a:pt x="0" y="2549236"/>
                </a:moveTo>
                <a:lnTo>
                  <a:pt x="3694546" y="2549236"/>
                </a:lnTo>
                <a:lnTo>
                  <a:pt x="1316182" y="0"/>
                </a:lnTo>
                <a:lnTo>
                  <a:pt x="0" y="14107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 flipV="1">
            <a:off x="0" y="0"/>
            <a:ext cx="3694546" cy="2549236"/>
          </a:xfrm>
          <a:custGeom>
            <a:avLst/>
            <a:gdLst>
              <a:gd name="connsiteX0" fmla="*/ 0 w 3694546"/>
              <a:gd name="connsiteY0" fmla="*/ 2549236 h 2549236"/>
              <a:gd name="connsiteX1" fmla="*/ 3694546 w 3694546"/>
              <a:gd name="connsiteY1" fmla="*/ 2549236 h 2549236"/>
              <a:gd name="connsiteX2" fmla="*/ 1316182 w 3694546"/>
              <a:gd name="connsiteY2" fmla="*/ 0 h 2549236"/>
              <a:gd name="connsiteX3" fmla="*/ 0 w 3694546"/>
              <a:gd name="connsiteY3" fmla="*/ 1410742 h 254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546" h="2549236">
                <a:moveTo>
                  <a:pt x="0" y="2549236"/>
                </a:moveTo>
                <a:lnTo>
                  <a:pt x="3694546" y="2549236"/>
                </a:lnTo>
                <a:lnTo>
                  <a:pt x="1316182" y="0"/>
                </a:lnTo>
                <a:lnTo>
                  <a:pt x="0" y="14107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9925570" y="3629891"/>
            <a:ext cx="4576560" cy="3228109"/>
          </a:xfrm>
          <a:custGeom>
            <a:avLst/>
            <a:gdLst>
              <a:gd name="connsiteX0" fmla="*/ 3759200 w 6373091"/>
              <a:gd name="connsiteY0" fmla="*/ 0 h 4742873"/>
              <a:gd name="connsiteX1" fmla="*/ 6373091 w 6373091"/>
              <a:gd name="connsiteY1" fmla="*/ 3297870 h 4742873"/>
              <a:gd name="connsiteX2" fmla="*/ 6373091 w 6373091"/>
              <a:gd name="connsiteY2" fmla="*/ 4742873 h 4742873"/>
              <a:gd name="connsiteX3" fmla="*/ 0 w 6373091"/>
              <a:gd name="connsiteY3" fmla="*/ 4742873 h 474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3091" h="4742873">
                <a:moveTo>
                  <a:pt x="3759200" y="0"/>
                </a:moveTo>
                <a:lnTo>
                  <a:pt x="6373091" y="3297870"/>
                </a:lnTo>
                <a:lnTo>
                  <a:pt x="6373091" y="4742873"/>
                </a:lnTo>
                <a:lnTo>
                  <a:pt x="0" y="4742873"/>
                </a:lnTo>
                <a:close/>
              </a:path>
            </a:pathLst>
          </a:cu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354580" y="2385695"/>
            <a:ext cx="2086610" cy="2086610"/>
            <a:chOff x="3708" y="3757"/>
            <a:chExt cx="3286" cy="3286"/>
          </a:xfrm>
        </p:grpSpPr>
        <p:sp>
          <p:nvSpPr>
            <p:cNvPr id="2" name="菱形 1"/>
            <p:cNvSpPr/>
            <p:nvPr/>
          </p:nvSpPr>
          <p:spPr>
            <a:xfrm>
              <a:off x="3708" y="3757"/>
              <a:ext cx="3287" cy="3287"/>
            </a:xfrm>
            <a:prstGeom prst="diamond">
              <a:avLst/>
            </a:prstGeom>
            <a:solidFill>
              <a:srgbClr val="578F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487" y="4594"/>
              <a:ext cx="1730" cy="1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</a:rPr>
                <a:t>01</a:t>
              </a:r>
              <a:endParaRPr lang="zh-CN" altLang="en-US" sz="6000" dirty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39469" y="2871501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答辩</a:t>
            </a:r>
            <a:r>
              <a:rPr lang="zh-CN" altLang="en-US" sz="6600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流程</a:t>
            </a:r>
            <a:endParaRPr lang="zh-CN" altLang="en-US" sz="6600" dirty="0" smtClean="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 flipV="1">
            <a:off x="0" y="0"/>
            <a:ext cx="3694546" cy="2549236"/>
          </a:xfrm>
          <a:custGeom>
            <a:avLst/>
            <a:gdLst>
              <a:gd name="connsiteX0" fmla="*/ 0 w 3694546"/>
              <a:gd name="connsiteY0" fmla="*/ 2549236 h 2549236"/>
              <a:gd name="connsiteX1" fmla="*/ 3694546 w 3694546"/>
              <a:gd name="connsiteY1" fmla="*/ 2549236 h 2549236"/>
              <a:gd name="connsiteX2" fmla="*/ 1316182 w 3694546"/>
              <a:gd name="connsiteY2" fmla="*/ 0 h 2549236"/>
              <a:gd name="connsiteX3" fmla="*/ 0 w 3694546"/>
              <a:gd name="connsiteY3" fmla="*/ 1410742 h 254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546" h="2549236">
                <a:moveTo>
                  <a:pt x="0" y="2549236"/>
                </a:moveTo>
                <a:lnTo>
                  <a:pt x="3694546" y="2549236"/>
                </a:lnTo>
                <a:lnTo>
                  <a:pt x="1316182" y="0"/>
                </a:lnTo>
                <a:lnTo>
                  <a:pt x="0" y="14107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9925570" y="3629891"/>
            <a:ext cx="4576560" cy="3228109"/>
          </a:xfrm>
          <a:custGeom>
            <a:avLst/>
            <a:gdLst>
              <a:gd name="connsiteX0" fmla="*/ 3759200 w 6373091"/>
              <a:gd name="connsiteY0" fmla="*/ 0 h 4742873"/>
              <a:gd name="connsiteX1" fmla="*/ 6373091 w 6373091"/>
              <a:gd name="connsiteY1" fmla="*/ 3297870 h 4742873"/>
              <a:gd name="connsiteX2" fmla="*/ 6373091 w 6373091"/>
              <a:gd name="connsiteY2" fmla="*/ 4742873 h 4742873"/>
              <a:gd name="connsiteX3" fmla="*/ 0 w 6373091"/>
              <a:gd name="connsiteY3" fmla="*/ 4742873 h 474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3091" h="4742873">
                <a:moveTo>
                  <a:pt x="3759200" y="0"/>
                </a:moveTo>
                <a:lnTo>
                  <a:pt x="6373091" y="3297870"/>
                </a:lnTo>
                <a:lnTo>
                  <a:pt x="6373091" y="4742873"/>
                </a:lnTo>
                <a:lnTo>
                  <a:pt x="0" y="4742873"/>
                </a:lnTo>
                <a:close/>
              </a:path>
            </a:pathLst>
          </a:cu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49245" y="2917190"/>
            <a:ext cx="108712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91075" y="175895"/>
            <a:ext cx="2470785" cy="890905"/>
          </a:xfrm>
          <a:prstGeom prst="rect">
            <a:avLst/>
          </a:prstGeom>
          <a:noFill/>
        </p:spPr>
        <p:txBody>
          <a:bodyPr wrap="none" rtlCol="0">
            <a:no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4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答辩</a:t>
            </a:r>
            <a:r>
              <a:rPr lang="zh-CN" altLang="en-US" sz="44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流程</a:t>
            </a:r>
            <a:endParaRPr lang="zh-CN" altLang="en-US" sz="4400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4700" y="913765"/>
            <a:ext cx="10935970" cy="5645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身份验证：</a:t>
            </a:r>
            <a:endParaRPr lang="zh-CN" altLang="en-US" sz="3200" dirty="0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学员手持身份证，与脸部同框，确认是本人即可参加答辩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.</a:t>
            </a:r>
            <a:endParaRPr lang="en-US" altLang="zh-CN" sz="3200" dirty="0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学员陈述：</a:t>
            </a:r>
            <a:endParaRPr lang="zh-CN" altLang="en-US" sz="3200" dirty="0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en-US" altLang="zh-CN" sz="32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重点阐述论文的选题原因、主要内容及研究成果、结论等，时间控制在</a:t>
            </a:r>
            <a:r>
              <a:rPr lang="en-US" sz="32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32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分钟内。</a:t>
            </a:r>
            <a:endParaRPr lang="en-US" altLang="zh-CN" sz="3200" dirty="0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en-US" altLang="zh-CN"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3.</a:t>
            </a:r>
            <a:r>
              <a:rPr lang="zh-CN" altLang="en-US"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答辩教师</a:t>
            </a:r>
            <a:r>
              <a:rPr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提问</a:t>
            </a:r>
            <a:r>
              <a:rPr lang="zh-CN"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学生</a:t>
            </a:r>
            <a:r>
              <a:rPr lang="zh-CN" sz="3200" dirty="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回答问题：</a:t>
            </a:r>
            <a:endParaRPr sz="3200" dirty="0" smtClean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答辩教师就论文相关问题提出</a:t>
            </a:r>
            <a:r>
              <a:rPr lang="en-US" alt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个问题，</a:t>
            </a:r>
            <a:r>
              <a:rPr 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考察学生对论文、专业的理解情况，可以是专业性问题，也可以是开放性问题。学生回答完毕后，答辩教师将</a:t>
            </a:r>
            <a:r>
              <a:rPr lang="zh-CN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回答情况</a:t>
            </a:r>
            <a:r>
              <a:rPr 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（不是回答的内容，是回答是否清晰正确，思路是否敏捷之类的评述性评语）记录在</a:t>
            </a:r>
            <a:r>
              <a:rPr lang="zh-CN" sz="32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论文评审表</a:t>
            </a:r>
            <a:r>
              <a:rPr lang="zh-CN" sz="32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上。</a:t>
            </a:r>
            <a:endParaRPr sz="32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3200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 flipV="1">
            <a:off x="0" y="0"/>
            <a:ext cx="3694546" cy="2549236"/>
          </a:xfrm>
          <a:custGeom>
            <a:avLst/>
            <a:gdLst>
              <a:gd name="connsiteX0" fmla="*/ 0 w 3694546"/>
              <a:gd name="connsiteY0" fmla="*/ 2549236 h 2549236"/>
              <a:gd name="connsiteX1" fmla="*/ 3694546 w 3694546"/>
              <a:gd name="connsiteY1" fmla="*/ 2549236 h 2549236"/>
              <a:gd name="connsiteX2" fmla="*/ 1316182 w 3694546"/>
              <a:gd name="connsiteY2" fmla="*/ 0 h 2549236"/>
              <a:gd name="connsiteX3" fmla="*/ 0 w 3694546"/>
              <a:gd name="connsiteY3" fmla="*/ 1410742 h 254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546" h="2549236">
                <a:moveTo>
                  <a:pt x="0" y="2549236"/>
                </a:moveTo>
                <a:lnTo>
                  <a:pt x="3694546" y="2549236"/>
                </a:lnTo>
                <a:lnTo>
                  <a:pt x="1316182" y="0"/>
                </a:lnTo>
                <a:lnTo>
                  <a:pt x="0" y="14107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9925570" y="3629891"/>
            <a:ext cx="4576560" cy="3228109"/>
          </a:xfrm>
          <a:custGeom>
            <a:avLst/>
            <a:gdLst>
              <a:gd name="connsiteX0" fmla="*/ 3759200 w 6373091"/>
              <a:gd name="connsiteY0" fmla="*/ 0 h 4742873"/>
              <a:gd name="connsiteX1" fmla="*/ 6373091 w 6373091"/>
              <a:gd name="connsiteY1" fmla="*/ 3297870 h 4742873"/>
              <a:gd name="connsiteX2" fmla="*/ 6373091 w 6373091"/>
              <a:gd name="connsiteY2" fmla="*/ 4742873 h 4742873"/>
              <a:gd name="connsiteX3" fmla="*/ 0 w 6373091"/>
              <a:gd name="connsiteY3" fmla="*/ 4742873 h 474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3091" h="4742873">
                <a:moveTo>
                  <a:pt x="3759200" y="0"/>
                </a:moveTo>
                <a:lnTo>
                  <a:pt x="6373091" y="3297870"/>
                </a:lnTo>
                <a:lnTo>
                  <a:pt x="6373091" y="4742873"/>
                </a:lnTo>
                <a:lnTo>
                  <a:pt x="0" y="4742873"/>
                </a:lnTo>
                <a:close/>
              </a:path>
            </a:pathLst>
          </a:cu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354580" y="2385695"/>
            <a:ext cx="2087245" cy="2087245"/>
            <a:chOff x="3934" y="1724"/>
            <a:chExt cx="3287" cy="3287"/>
          </a:xfrm>
        </p:grpSpPr>
        <p:sp>
          <p:nvSpPr>
            <p:cNvPr id="2" name="菱形 1"/>
            <p:cNvSpPr/>
            <p:nvPr/>
          </p:nvSpPr>
          <p:spPr>
            <a:xfrm>
              <a:off x="3934" y="1724"/>
              <a:ext cx="3287" cy="3287"/>
            </a:xfrm>
            <a:prstGeom prst="diamond">
              <a:avLst/>
            </a:prstGeom>
            <a:solidFill>
              <a:srgbClr val="578F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713" y="2561"/>
              <a:ext cx="1712" cy="15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汉仪君黑-45简" panose="020B0604020202020204" pitchFamily="34" charset="-122"/>
                  <a:ea typeface="汉仪君黑-45简" panose="020B0604020202020204" pitchFamily="34" charset="-122"/>
                </a:rPr>
                <a:t>02</a:t>
              </a:r>
              <a:endParaRPr lang="zh-CN" altLang="en-US" sz="6000" dirty="0">
                <a:solidFill>
                  <a:schemeClr val="bg1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39469" y="2871501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答辩顺序</a:t>
            </a:r>
            <a:endParaRPr lang="zh-CN" altLang="en-US" sz="6600" dirty="0" smtClean="0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 flipV="1">
            <a:off x="0" y="0"/>
            <a:ext cx="3694546" cy="2549236"/>
          </a:xfrm>
          <a:custGeom>
            <a:avLst/>
            <a:gdLst>
              <a:gd name="connsiteX0" fmla="*/ 0 w 3694546"/>
              <a:gd name="connsiteY0" fmla="*/ 2549236 h 2549236"/>
              <a:gd name="connsiteX1" fmla="*/ 3694546 w 3694546"/>
              <a:gd name="connsiteY1" fmla="*/ 2549236 h 2549236"/>
              <a:gd name="connsiteX2" fmla="*/ 1316182 w 3694546"/>
              <a:gd name="connsiteY2" fmla="*/ 0 h 2549236"/>
              <a:gd name="connsiteX3" fmla="*/ 0 w 3694546"/>
              <a:gd name="connsiteY3" fmla="*/ 1410742 h 2549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4546" h="2549236">
                <a:moveTo>
                  <a:pt x="0" y="2549236"/>
                </a:moveTo>
                <a:lnTo>
                  <a:pt x="3694546" y="2549236"/>
                </a:lnTo>
                <a:lnTo>
                  <a:pt x="1316182" y="0"/>
                </a:lnTo>
                <a:lnTo>
                  <a:pt x="0" y="141074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9465830" y="3773401"/>
            <a:ext cx="4576560" cy="3228109"/>
          </a:xfrm>
          <a:custGeom>
            <a:avLst/>
            <a:gdLst>
              <a:gd name="connsiteX0" fmla="*/ 3759200 w 6373091"/>
              <a:gd name="connsiteY0" fmla="*/ 0 h 4742873"/>
              <a:gd name="connsiteX1" fmla="*/ 6373091 w 6373091"/>
              <a:gd name="connsiteY1" fmla="*/ 3297870 h 4742873"/>
              <a:gd name="connsiteX2" fmla="*/ 6373091 w 6373091"/>
              <a:gd name="connsiteY2" fmla="*/ 4742873 h 4742873"/>
              <a:gd name="connsiteX3" fmla="*/ 0 w 6373091"/>
              <a:gd name="connsiteY3" fmla="*/ 4742873 h 4742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3091" h="4742873">
                <a:moveTo>
                  <a:pt x="3759200" y="0"/>
                </a:moveTo>
                <a:lnTo>
                  <a:pt x="6373091" y="3297870"/>
                </a:lnTo>
                <a:lnTo>
                  <a:pt x="6373091" y="4742873"/>
                </a:lnTo>
                <a:lnTo>
                  <a:pt x="0" y="4742873"/>
                </a:lnTo>
                <a:close/>
              </a:path>
            </a:pathLst>
          </a:cu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49020" y="192405"/>
            <a:ext cx="3019425" cy="6080760"/>
          </a:xfrm>
          <a:prstGeom prst="rect">
            <a:avLst/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noAutofit/>
          </a:bodyPr>
          <a:p>
            <a:pPr algn="ctr"/>
            <a:endParaRPr lang="zh-CN" altLang="en-US" sz="1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  <a:p>
            <a:pPr algn="ctr"/>
            <a:r>
              <a:rPr lang="zh-CN" altLang="en-US" sz="2800" b="1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答辩顺序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  <a:p>
            <a:pPr algn="l"/>
            <a:endParaRPr lang="zh-CN" altLang="en-US" sz="1200">
              <a:solidFill>
                <a:schemeClr val="accent5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1.每位教师负责人数的一半左右为一组，</a:t>
            </a:r>
            <a:r>
              <a:rPr lang="zh-CN" altLang="en-US" sz="2000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一组答辩结束后，下一组再开始。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endParaRPr lang="zh-CN" altLang="en-US" sz="1200">
              <a:solidFill>
                <a:schemeClr val="accent1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2.每组答辩顺序（</a:t>
            </a:r>
            <a:r>
              <a:rPr lang="zh-CN" altLang="en-US" sz="2000" b="1">
                <a:solidFill>
                  <a:schemeClr val="accent1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示例）</a:t>
            </a:r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endParaRPr lang="zh-CN" altLang="en-US" sz="2000">
              <a:solidFill>
                <a:schemeClr val="accent1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488180" y="67310"/>
          <a:ext cx="3529330" cy="6594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0"/>
                <a:gridCol w="670560"/>
                <a:gridCol w="2058670"/>
              </a:tblGrid>
              <a:tr h="4794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分</a:t>
                      </a:r>
                      <a:r>
                        <a:rPr lang="en-US" alt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 </a:t>
                      </a:r>
                      <a:r>
                        <a:rPr 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组</a:t>
                      </a:r>
                      <a:endParaRPr lang="zh-CN" altLang="en-US" sz="1600" b="1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序号</a:t>
                      </a:r>
                      <a:endParaRPr lang="zh-CN" altLang="en-US" sz="1600" b="1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流程</a:t>
                      </a:r>
                      <a:endParaRPr lang="zh-CN" sz="1600" b="1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374650">
                <a:tc row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教师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A</a:t>
                      </a:r>
                      <a:endParaRPr lang="en-US" altLang="zh-CN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（负责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10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名学生）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学生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1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验证身份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→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陈述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→提问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</a:tr>
              <a:tr h="37528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学生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2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验证身份→陈述→提问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</a:tr>
              <a:tr h="37592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。。。</a:t>
                      </a:r>
                      <a:endParaRPr lang="zh-CN" sz="14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。。。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</a:tr>
              <a:tr h="37528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学生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5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验证身份→陈述→提问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</a:tr>
              <a:tr h="375285">
                <a:tc row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教师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A</a:t>
                      </a:r>
                      <a:endParaRPr lang="en-US" altLang="zh-CN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（负责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10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名学生）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学生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1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回答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教师记录回答情况→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打分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85140">
                <a:tc vMerge="1"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学生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2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sym typeface="+mn-ea"/>
                        </a:rPr>
                        <a:t>回答→教师记录→打分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28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。。。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sym typeface="+mn-ea"/>
                        </a:rPr>
                        <a:t>。。。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92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学生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5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sym typeface="+mn-ea"/>
                        </a:rPr>
                        <a:t>回答→教师记录→打分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4650">
                <a:tc row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教师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A</a:t>
                      </a:r>
                      <a:endParaRPr lang="en-US" altLang="zh-CN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（负责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10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名学生）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学生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6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验证身份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→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陈述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→提问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37528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学生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7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验证身份→陈述→提问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37592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。。。</a:t>
                      </a:r>
                      <a:endParaRPr lang="zh-CN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。。。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37528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学生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10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验证身份→陈述→提问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375285">
                <a:tc rowSpan="4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教师A</a:t>
                      </a:r>
                      <a:endParaRPr lang="zh-CN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（负责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10</a:t>
                      </a: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名学生）</a:t>
                      </a:r>
                      <a:endParaRPr lang="zh-CN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学生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6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回答</a:t>
                      </a:r>
                      <a:r>
                        <a:rPr lang="zh-CN" altLang="en-US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→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教师记录→</a:t>
                      </a:r>
                      <a:r>
                        <a:rPr lang="zh-CN" altLang="en-US" sz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打分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28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学生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7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 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sym typeface="+mn-ea"/>
                        </a:rPr>
                        <a:t>回答→教师记录→打分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28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。。。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sym typeface="+mn-ea"/>
                        </a:rPr>
                        <a:t>。。。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28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学生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10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 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200">
                          <a:solidFill>
                            <a:srgbClr val="000000"/>
                          </a:solidFill>
                          <a:sym typeface="+mn-ea"/>
                        </a:rPr>
                        <a:t>回答→教师记录→打分</a:t>
                      </a:r>
                      <a:endParaRPr lang="zh-CN" altLang="en-US" sz="1200" b="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/>
          <p:nvPr>
            <p:custDataLst>
              <p:tags r:id="rId2"/>
            </p:custDataLst>
          </p:nvPr>
        </p:nvGraphicFramePr>
        <p:xfrm>
          <a:off x="8084820" y="67310"/>
          <a:ext cx="3529330" cy="662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0100"/>
                <a:gridCol w="670560"/>
                <a:gridCol w="2058670"/>
              </a:tblGrid>
              <a:tr h="4794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分</a:t>
                      </a:r>
                      <a:r>
                        <a:rPr lang="en-US" alt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 </a:t>
                      </a:r>
                      <a:r>
                        <a:rPr 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组</a:t>
                      </a:r>
                      <a:endParaRPr lang="zh-CN" altLang="en-US" sz="1600" b="1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序号</a:t>
                      </a:r>
                      <a:endParaRPr lang="zh-CN" altLang="en-US" sz="1600" b="1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70C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流程</a:t>
                      </a:r>
                      <a:endParaRPr lang="zh-CN" sz="1600" b="1">
                        <a:solidFill>
                          <a:srgbClr val="0070C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14820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教师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B</a:t>
                      </a:r>
                      <a:endParaRPr lang="en-US" altLang="zh-CN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（负责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10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名学生）</a:t>
                      </a:r>
                      <a:endParaRPr lang="zh-CN" altLang="en-US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endParaRPr lang="zh-CN" alt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楷体" panose="02010609060101010101" charset="-122"/>
                          <a:sym typeface="+mn-ea"/>
                        </a:rPr>
                        <a:t>A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  <a:tc hMerge="1"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4E5EA"/>
                    </a:solidFill>
                  </a:tcPr>
                </a:tc>
              </a:tr>
              <a:tr h="11258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教师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C</a:t>
                      </a:r>
                      <a:endParaRPr lang="en-US" altLang="zh-CN" sz="16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（负责</a:t>
                      </a:r>
                      <a:r>
                        <a:rPr lang="en-US" altLang="zh-CN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10</a:t>
                      </a:r>
                      <a:r>
                        <a:rPr lang="zh-CN" altLang="en-US" sz="16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楷体" panose="02010609060101010101" charset="-122"/>
                        </a:rPr>
                        <a:t>名学生）</a:t>
                      </a:r>
                      <a:endParaRPr lang="zh-CN" alt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楷体" panose="02010609060101010101" charset="-122"/>
                        <a:sym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同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A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 hMerge="1"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</a:tr>
              <a:tr h="375285">
                <a:tc gridSpan="3"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答辩老师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楷体" panose="02010609060101010101" charset="-122"/>
                        </a:rPr>
                        <a:t>写答辩评语、签字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楷体" panose="02010609060101010101" charset="-122"/>
                      </a:endParaRPr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637504ea-a8f2-440b-bea4-a56ea64bbf1e}"/>
  <p:tag name="TABLE_ENDDRAG_ORIGIN_RECT" val="399*391"/>
  <p:tag name="TABLE_ENDDRAG_RECT" val="312*72*399*391"/>
</p:tagLst>
</file>

<file path=ppt/tags/tag2.xml><?xml version="1.0" encoding="utf-8"?>
<p:tagLst xmlns:p="http://schemas.openxmlformats.org/presentationml/2006/main">
  <p:tag name="KSO_WM_UNIT_TABLE_BEAUTIFY" val="smartTable{5da7b0f9-f304-451a-9809-7cf00bafa694}"/>
  <p:tag name="TABLE_ENDDRAG_ORIGIN_RECT" val="399*391"/>
  <p:tag name="TABLE_ENDDRAG_RECT" val="312*72*399*391"/>
</p:tagLst>
</file>

<file path=ppt/tags/tag3.xml><?xml version="1.0" encoding="utf-8"?>
<p:tagLst xmlns:p="http://schemas.openxmlformats.org/presentationml/2006/main">
  <p:tag name="KSO_WPP_MARK_KEY" val="a86d2d84-9dc4-44ea-96ee-d68d0b053cfd"/>
  <p:tag name="COMMONDATA" val="eyJjb3VudCI6MTUsImhkaWQiOiI0MzUxZGZmYTQ0ZjNhOGU0OWM0M2QwZjVhNzQ1OGE3MyIsInVzZXJDb3VudCI6NH0="/>
  <p:tag name="commondata" val="eyJjb3VudCI6MTYsImhkaWQiOiI4Y2RmMTFlYzk2NzI3NWRkYTc1ZmU2NTQzYzlhOTBiYiIsInVzZXJDb3VudCI6MX0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</Words>
  <Application>WPS 演示</Application>
  <PresentationFormat>宽屏</PresentationFormat>
  <Paragraphs>184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隶书</vt:lpstr>
      <vt:lpstr>黑体</vt:lpstr>
      <vt:lpstr>方正书宋简体</vt:lpstr>
      <vt:lpstr>汉仪君黑-45简</vt:lpstr>
      <vt:lpstr>楷体</vt:lpstr>
      <vt:lpstr>华文楷体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各种波罗密</cp:lastModifiedBy>
  <cp:revision>67</cp:revision>
  <dcterms:created xsi:type="dcterms:W3CDTF">2020-10-31T09:11:00Z</dcterms:created>
  <dcterms:modified xsi:type="dcterms:W3CDTF">2024-12-04T01:06:12Z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KSOTemplateUUID">
    <vt:lpwstr>v1.0_mb_45Aq+TmkxeOatDmbmLwXCQ==</vt:lpwstr>
  </property>
  <property fmtid="{D5CDD505-2E9C-101B-9397-08002B2CF9AE}" pid="4" name="ICV">
    <vt:lpwstr>448F2BBBD6D444AAB19C4E68476A02F7</vt:lpwstr>
  </property>
</Properties>
</file>