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319" r:id="rId3"/>
  </p:sldIdLst>
  <p:sldSz cx="12192000" cy="6858000"/>
  <p:notesSz cx="6858000" cy="9144000"/>
  <p:embeddedFontLst>
    <p:embeddedFont>
      <p:font typeface="汉仪君黑-45简" panose="020B0604020202020204" pitchFamily="34" charset="-122"/>
      <p:regular r:id="rId8"/>
    </p:embeddedFont>
    <p:embeddedFont>
      <p:font typeface="Calibri" panose="020F0502020204030204" charset="0"/>
      <p:regular r:id="rId9"/>
      <p:bold r:id="rId10"/>
      <p:italic r:id="rId11"/>
      <p:boldItalic r:id="rId12"/>
    </p:embeddedFont>
    <p:embeddedFont>
      <p:font typeface="Calibri Light" panose="020F0302020204030204" charset="0"/>
      <p:regular r:id="rId13"/>
      <p:italic r:id="rId14"/>
    </p:embeddedFont>
  </p:embeddedFontLst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>
    <p:present/>
    <p:sldAll/>
  </p:showPr>
  <p:clrMru>
    <a:srgbClr val="578FB7"/>
    <a:srgbClr val="FBCEC8"/>
    <a:srgbClr val="37A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2.fntdata"/><Relationship Id="rId8" Type="http://schemas.openxmlformats.org/officeDocument/2006/relationships/font" Target="fonts/font1.fntdata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font" Target="fonts/font7.fntdata"/><Relationship Id="rId13" Type="http://schemas.openxmlformats.org/officeDocument/2006/relationships/font" Target="fonts/font6.fntdata"/><Relationship Id="rId12" Type="http://schemas.openxmlformats.org/officeDocument/2006/relationships/font" Target="fonts/font5.fntdata"/><Relationship Id="rId11" Type="http://schemas.openxmlformats.org/officeDocument/2006/relationships/font" Target="fonts/font4.fntdata"/><Relationship Id="rId10" Type="http://schemas.openxmlformats.org/officeDocument/2006/relationships/font" Target="fonts/font3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7310B-BFAA-4140-9E51-CC805F84F3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85E51-5E43-4368-A742-C4D73FAC30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259362" y="268636"/>
            <a:ext cx="4582160" cy="52197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altLang="zh-CN" sz="28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君黑-45简" panose="020B0604020202020204" pitchFamily="34" charset="-122"/>
                <a:ea typeface="汉仪君黑-45简" panose="020B0604020202020204" pitchFamily="34" charset="-122"/>
                <a:sym typeface="+mn-ea"/>
              </a:rPr>
              <a:t>2024</a:t>
            </a:r>
            <a:r>
              <a:rPr lang="zh-CN" altLang="en-US" sz="28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君黑-45简" panose="020B0604020202020204" pitchFamily="34" charset="-122"/>
                <a:ea typeface="汉仪君黑-45简" panose="020B0604020202020204" pitchFamily="34" charset="-122"/>
                <a:sym typeface="+mn-ea"/>
              </a:rPr>
              <a:t>秋季学期答辩工作流程</a:t>
            </a:r>
            <a:endParaRPr lang="zh-CN" altLang="en-US" sz="28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178897" y="2133196"/>
            <a:ext cx="9901382" cy="0"/>
          </a:xfrm>
          <a:prstGeom prst="straightConnector1">
            <a:avLst/>
          </a:prstGeom>
          <a:ln>
            <a:solidFill>
              <a:srgbClr val="578F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134225" y="941705"/>
            <a:ext cx="1191491" cy="1191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/>
              <a:t>01</a:t>
            </a:r>
            <a:endParaRPr lang="en-US" altLang="zh-CN" sz="3600"/>
          </a:p>
        </p:txBody>
      </p:sp>
      <p:sp>
        <p:nvSpPr>
          <p:cNvPr id="7" name="矩形 6"/>
          <p:cNvSpPr/>
          <p:nvPr/>
        </p:nvSpPr>
        <p:spPr>
          <a:xfrm>
            <a:off x="3428666" y="2133197"/>
            <a:ext cx="1191491" cy="1191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/>
              <a:t>02</a:t>
            </a:r>
            <a:endParaRPr lang="en-US" altLang="zh-CN" sz="3600"/>
          </a:p>
        </p:txBody>
      </p:sp>
      <p:sp>
        <p:nvSpPr>
          <p:cNvPr id="8" name="矩形 7"/>
          <p:cNvSpPr/>
          <p:nvPr/>
        </p:nvSpPr>
        <p:spPr>
          <a:xfrm>
            <a:off x="5876302" y="941705"/>
            <a:ext cx="1191491" cy="1191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/>
              <a:t>03</a:t>
            </a:r>
            <a:endParaRPr lang="en-US" altLang="zh-CN" sz="3600"/>
          </a:p>
        </p:txBody>
      </p:sp>
      <p:sp>
        <p:nvSpPr>
          <p:cNvPr id="9" name="矩形 8"/>
          <p:cNvSpPr/>
          <p:nvPr/>
        </p:nvSpPr>
        <p:spPr>
          <a:xfrm>
            <a:off x="8471720" y="2133196"/>
            <a:ext cx="1191491" cy="1191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/>
              <a:t>04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419814" y="2400931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3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  <a:p>
            <a:pPr algn="ctr"/>
            <a:r>
              <a:rPr lang="zh-CN" altLang="en-US" sz="2400" dirty="0" smtClean="0">
                <a:latin typeface="+mj-lt"/>
                <a:sym typeface="+mn-ea"/>
              </a:rPr>
              <a:t>确定答辩学员名单</a:t>
            </a:r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89333" y="868342"/>
            <a:ext cx="35356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4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  <a:p>
            <a:pPr algn="ctr"/>
            <a:r>
              <a:rPr lang="zh-CN" altLang="en-US" sz="2400" dirty="0" smtClean="0">
                <a:latin typeface="+mj-lt"/>
                <a:sym typeface="+mn-ea"/>
              </a:rPr>
              <a:t>确定答辩学员分组</a:t>
            </a:r>
            <a:endParaRPr lang="zh-CN" altLang="en-US" sz="2400" dirty="0" smtClean="0">
              <a:latin typeface="+mj-lt"/>
              <a:sym typeface="+mn-ea"/>
            </a:endParaRPr>
          </a:p>
          <a:p>
            <a:pPr algn="ctr"/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在平台设置评阅答辩教师</a:t>
            </a:r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18705" y="883285"/>
            <a:ext cx="33699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7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17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时前</a:t>
            </a:r>
            <a:r>
              <a:rPr lang="zh-CN" altLang="en-US" sz="2400" dirty="0" smtClean="0">
                <a:latin typeface="+mj-lt"/>
                <a:sym typeface="+mn-ea"/>
              </a:rPr>
              <a:t>答辩小组报送答辩用</a:t>
            </a:r>
            <a:r>
              <a:rPr lang="en-US" altLang="zh-CN" sz="2400" dirty="0" smtClean="0">
                <a:latin typeface="+mj-lt"/>
                <a:sym typeface="+mn-ea"/>
              </a:rPr>
              <a:t>QQ</a:t>
            </a:r>
            <a:r>
              <a:rPr lang="zh-CN" altLang="en-US" sz="2400" dirty="0" smtClean="0">
                <a:latin typeface="+mj-lt"/>
                <a:sym typeface="+mn-ea"/>
              </a:rPr>
              <a:t>群号、腾讯会议号</a:t>
            </a:r>
            <a:endParaRPr lang="zh-CN" altLang="en-US" sz="2400" dirty="0" smtClean="0">
              <a:latin typeface="+mj-lt"/>
            </a:endParaRPr>
          </a:p>
          <a:p>
            <a:pPr algn="ctr"/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  <p:cxnSp>
        <p:nvCxnSpPr>
          <p:cNvPr id="47" name="直接箭头连接符 46"/>
          <p:cNvCxnSpPr/>
          <p:nvPr/>
        </p:nvCxnSpPr>
        <p:spPr>
          <a:xfrm flipH="1" flipV="1">
            <a:off x="545292" y="5038321"/>
            <a:ext cx="11559540" cy="19685"/>
          </a:xfrm>
          <a:prstGeom prst="straightConnector1">
            <a:avLst/>
          </a:prstGeom>
          <a:ln>
            <a:solidFill>
              <a:srgbClr val="578FB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3601200" y="3866515"/>
            <a:ext cx="1191491" cy="119149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sym typeface="+mn-ea"/>
              </a:rPr>
              <a:t>08</a:t>
            </a:r>
            <a:endParaRPr lang="en-US" altLang="zh-CN" sz="3600">
              <a:sym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01611" y="5049117"/>
            <a:ext cx="1191491" cy="119149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sym typeface="+mn-ea"/>
              </a:rPr>
              <a:t>07</a:t>
            </a:r>
            <a:endParaRPr lang="en-US" altLang="zh-CN" sz="3600">
              <a:sym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30807" y="3866515"/>
            <a:ext cx="1191491" cy="119149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06</a:t>
            </a:r>
            <a:endParaRPr lang="en-US" altLang="zh-CN"/>
          </a:p>
        </p:txBody>
      </p:sp>
      <p:sp>
        <p:nvSpPr>
          <p:cNvPr id="51" name="矩形 50"/>
          <p:cNvSpPr/>
          <p:nvPr/>
        </p:nvSpPr>
        <p:spPr>
          <a:xfrm>
            <a:off x="10482130" y="5037686"/>
            <a:ext cx="1191491" cy="11914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05</a:t>
            </a:r>
            <a:endParaRPr lang="en-US" altLang="zh-CN" sz="3600"/>
          </a:p>
        </p:txBody>
      </p:sp>
      <p:sp>
        <p:nvSpPr>
          <p:cNvPr id="52" name="文本框 51"/>
          <p:cNvSpPr txBox="1"/>
          <p:nvPr/>
        </p:nvSpPr>
        <p:spPr>
          <a:xfrm>
            <a:off x="2762504" y="5173642"/>
            <a:ext cx="2621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solidFill>
                  <a:srgbClr val="FF0000"/>
                </a:solidFill>
                <a:latin typeface="+mj-lt"/>
                <a:sym typeface="+mn-ea"/>
              </a:rPr>
              <a:t>18</a:t>
            </a:r>
            <a:r>
              <a:rPr lang="zh-CN" altLang="en-US" sz="2400" dirty="0" smtClean="0">
                <a:solidFill>
                  <a:srgbClr val="FF0000"/>
                </a:solidFill>
                <a:latin typeface="+mj-lt"/>
                <a:sym typeface="+mn-ea"/>
              </a:rPr>
              <a:t>日</a:t>
            </a:r>
            <a:r>
              <a:rPr lang="en-US" sz="2400" dirty="0" smtClean="0">
                <a:solidFill>
                  <a:srgbClr val="FF0000"/>
                </a:solidFill>
                <a:latin typeface="+mj-lt"/>
                <a:sym typeface="+mn-ea"/>
              </a:rPr>
              <a:t>17</a:t>
            </a:r>
            <a:r>
              <a:rPr lang="zh-CN" altLang="en-US" sz="2400" dirty="0" smtClean="0">
                <a:solidFill>
                  <a:srgbClr val="FF0000"/>
                </a:solidFill>
                <a:latin typeface="+mj-lt"/>
                <a:sym typeface="+mn-ea"/>
              </a:rPr>
              <a:t>时前</a:t>
            </a:r>
            <a:endParaRPr lang="zh-CN" altLang="en-US" sz="2400" dirty="0" smtClean="0">
              <a:latin typeface="+mj-lt"/>
              <a:sym typeface="+mn-ea"/>
            </a:endParaRPr>
          </a:p>
          <a:p>
            <a:pPr algn="ctr"/>
            <a:r>
              <a:rPr lang="zh-CN" altLang="en-US" sz="2400" dirty="0" smtClean="0">
                <a:latin typeface="+mj-lt"/>
                <a:sym typeface="+mn-ea"/>
              </a:rPr>
              <a:t>答辩教师</a:t>
            </a:r>
            <a:endParaRPr lang="zh-CN" altLang="en-US" sz="2400" dirty="0" smtClean="0">
              <a:latin typeface="+mj-lt"/>
              <a:sym typeface="+mn-ea"/>
            </a:endParaRPr>
          </a:p>
          <a:p>
            <a:pPr algn="ctr"/>
            <a:r>
              <a:rPr lang="zh-CN" altLang="en-US" sz="2400" dirty="0" smtClean="0">
                <a:latin typeface="+mj-lt"/>
                <a:sym typeface="+mn-ea"/>
              </a:rPr>
              <a:t>提交答辩最终</a:t>
            </a:r>
            <a:r>
              <a:rPr lang="zh-CN" altLang="en-US" sz="2400" dirty="0" smtClean="0">
                <a:latin typeface="+mj-lt"/>
                <a:sym typeface="+mn-ea"/>
              </a:rPr>
              <a:t>材料</a:t>
            </a:r>
            <a:endParaRPr lang="zh-CN" altLang="en-US" sz="2400" dirty="0" smtClean="0">
              <a:latin typeface="+mj-lt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704794" y="4048121"/>
            <a:ext cx="29260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11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-15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endParaRPr lang="zh-CN" altLang="en-US" sz="2400" dirty="0" smtClean="0">
              <a:solidFill>
                <a:srgbClr val="FF0000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  <a:p>
            <a:pPr algn="ctr"/>
            <a:r>
              <a:rPr lang="zh-CN" altLang="en-US" dirty="0" smtClean="0">
                <a:latin typeface="+mj-lt"/>
                <a:sym typeface="+mn-ea"/>
              </a:rPr>
              <a:t>做好答辩前准备工作，答辩</a:t>
            </a:r>
            <a:endParaRPr lang="zh-CN" altLang="en-US" dirty="0" smtClean="0">
              <a:latin typeface="+mj-lt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9036050" y="4032250"/>
            <a:ext cx="3305810" cy="829310"/>
          </a:xfrm>
          <a:prstGeom prst="rect">
            <a:avLst/>
          </a:prstGeom>
          <a:noFill/>
        </p:spPr>
        <p:txBody>
          <a:bodyPr wrap="none" rtlCol="0">
            <a:noAutofit/>
          </a:bodyPr>
          <a:p>
            <a:pPr algn="ctr"/>
            <a:r>
              <a:rPr 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9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r>
              <a:rPr lang="en-US" altLang="zh-CN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17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时前</a:t>
            </a:r>
            <a:endParaRPr lang="zh-CN" altLang="en-US" sz="2400" dirty="0" smtClean="0">
              <a:solidFill>
                <a:srgbClr val="FF0000"/>
              </a:solidFill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  <a:p>
            <a:pPr algn="ctr"/>
            <a:r>
              <a:rPr lang="zh-CN" altLang="en-US" sz="2000" dirty="0" smtClean="0">
                <a:latin typeface="+mj-lt"/>
                <a:sym typeface="+mn-ea"/>
              </a:rPr>
              <a:t>教师在平台评阅论文</a:t>
            </a:r>
            <a:endParaRPr lang="zh-CN" altLang="en-US" sz="2000" dirty="0" smtClean="0">
              <a:latin typeface="+mj-lt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710045" y="5310505"/>
            <a:ext cx="33699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10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  <a:p>
            <a:pPr algn="ctr"/>
            <a:r>
              <a:rPr lang="zh-CN" altLang="en-US" sz="2000" dirty="0" smtClean="0">
                <a:latin typeface="+mj-lt"/>
                <a:sym typeface="+mn-ea"/>
              </a:rPr>
              <a:t>平台建立答辩小组，设置答辩学员（只有评阅过学员才能设置答辩）</a:t>
            </a:r>
            <a:endParaRPr lang="zh-CN" altLang="en-US" sz="2000" dirty="0" smtClean="0">
              <a:latin typeface="+mj-lt"/>
              <a:sym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402195" y="5037455"/>
            <a:ext cx="1191491" cy="119149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3600">
                <a:sym typeface="+mn-ea"/>
              </a:rPr>
              <a:t>09</a:t>
            </a:r>
            <a:endParaRPr lang="en-US" altLang="zh-CN" sz="3600">
              <a:sym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81342" y="3762037"/>
            <a:ext cx="1864995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solidFill>
                  <a:srgbClr val="FF0000"/>
                </a:solidFill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solidFill>
                  <a:srgbClr val="FF0000"/>
                </a:solidFill>
                <a:latin typeface="+mj-lt"/>
                <a:sym typeface="+mn-ea"/>
              </a:rPr>
              <a:t>20</a:t>
            </a:r>
            <a:r>
              <a:rPr lang="en-US" altLang="zh-CN" sz="2400" dirty="0" smtClean="0">
                <a:solidFill>
                  <a:srgbClr val="FF0000"/>
                </a:solidFill>
                <a:latin typeface="+mj-lt"/>
                <a:sym typeface="+mn-ea"/>
              </a:rPr>
              <a:t>-22</a:t>
            </a:r>
            <a:r>
              <a:rPr lang="zh-CN" altLang="en-US" sz="2400" dirty="0" smtClean="0">
                <a:solidFill>
                  <a:srgbClr val="FF0000"/>
                </a:solidFill>
                <a:latin typeface="+mj-lt"/>
                <a:sym typeface="+mn-ea"/>
              </a:rPr>
              <a:t>日</a:t>
            </a:r>
            <a:endParaRPr lang="zh-CN" altLang="en-US" sz="2400" dirty="0" smtClean="0">
              <a:solidFill>
                <a:srgbClr val="FF0000"/>
              </a:solidFill>
              <a:latin typeface="+mj-lt"/>
              <a:sym typeface="+mn-ea"/>
            </a:endParaRPr>
          </a:p>
          <a:p>
            <a:pPr algn="ctr"/>
            <a:r>
              <a:rPr lang="zh-CN" altLang="en-US" sz="2400" dirty="0" smtClean="0">
                <a:latin typeface="+mj-lt"/>
                <a:sym typeface="+mn-ea"/>
              </a:rPr>
              <a:t>整理材料</a:t>
            </a:r>
            <a:endParaRPr lang="zh-CN" altLang="en-US" sz="2400" dirty="0" smtClean="0">
              <a:latin typeface="+mj-lt"/>
              <a:sym typeface="+mn-ea"/>
            </a:endParaRPr>
          </a:p>
          <a:p>
            <a:pPr algn="ctr"/>
            <a:r>
              <a:rPr lang="zh-CN" altLang="en-US" sz="2400" dirty="0" smtClean="0">
                <a:latin typeface="+mj-lt"/>
                <a:sym typeface="+mn-ea"/>
              </a:rPr>
              <a:t>报送给</a:t>
            </a:r>
            <a:r>
              <a:rPr lang="zh-CN" altLang="en-US" sz="2400" dirty="0" smtClean="0">
                <a:latin typeface="+mj-lt"/>
                <a:sym typeface="+mn-ea"/>
              </a:rPr>
              <a:t>省校</a:t>
            </a:r>
            <a:endParaRPr lang="zh-CN" altLang="en-US" sz="2400" dirty="0" smtClean="0">
              <a:latin typeface="+mj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64968" y="2401232"/>
            <a:ext cx="20116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12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月</a:t>
            </a:r>
            <a:r>
              <a:rPr lang="en-US" altLang="zh-CN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5</a:t>
            </a:r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日</a:t>
            </a:r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  <a:p>
            <a:pPr algn="ctr"/>
            <a:r>
              <a:rPr lang="zh-CN" altLang="en-US" sz="2400" dirty="0" smtClean="0">
                <a:latin typeface="汉仪君黑-45简" panose="020B0604020202020204" pitchFamily="34" charset="-122"/>
                <a:ea typeface="汉仪君黑-45简" panose="020B0604020202020204" pitchFamily="34" charset="-122"/>
              </a:rPr>
              <a:t>发布答辩通知</a:t>
            </a:r>
            <a:endParaRPr lang="zh-CN" altLang="en-US" sz="2400" dirty="0" smtClean="0">
              <a:latin typeface="汉仪君黑-45简" panose="020B0604020202020204" pitchFamily="34" charset="-122"/>
              <a:ea typeface="汉仪君黑-45简" panose="020B0604020202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a86d2d84-9dc4-44ea-96ee-d68d0b053cfd"/>
  <p:tag name="COMMONDATA" val="eyJjb3VudCI6NCwiaGRpZCI6ImRiNjFjNTI3OTQ3NGJhZDVlMTY4YzNmOTJiZDcxNmExIiwidXNlckNvdW50IjoxfQ=="/>
  <p:tag name="commondata" val="eyJjb3VudCI6NSwiaGRpZCI6IjZkNDNkMjk3NTBjMjFkZjVkMjMxNzQzZTNlYjkwZGYwIiwidXNlckNvdW50Ijox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WPS 演示</Application>
  <PresentationFormat>宽屏</PresentationFormat>
  <Paragraphs>50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汉仪君黑-45简</vt:lpstr>
      <vt:lpstr>Calibri</vt:lpstr>
      <vt:lpstr>Calibri Light</vt:lpstr>
      <vt:lpstr>微软雅黑</vt:lpstr>
      <vt:lpstr>Arial Unicode MS</vt:lpstr>
      <vt:lpstr>Office 主题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各种波罗密</cp:lastModifiedBy>
  <cp:revision>66</cp:revision>
  <dcterms:created xsi:type="dcterms:W3CDTF">2020-10-31T09:11:00Z</dcterms:created>
  <dcterms:modified xsi:type="dcterms:W3CDTF">2024-12-04T15:39:49Z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v1.0_mb_45Aq+TmkxeOatDmbmLwXCQ==</vt:lpwstr>
  </property>
  <property fmtid="{D5CDD505-2E9C-101B-9397-08002B2CF9AE}" pid="4" name="ICV">
    <vt:lpwstr>BFBF2B1DE03E4822A43BC8965AD89173_13</vt:lpwstr>
  </property>
</Properties>
</file>